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8882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6" roundtripDataSignature="AMtx7mgy/kvh45PtdN/H+Aoo9vk0H0kE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:notes"/>
          <p:cNvSpPr/>
          <p:nvPr>
            <p:ph idx="2" type="sldImg"/>
          </p:nvPr>
        </p:nvSpPr>
        <p:spPr>
          <a:xfrm>
            <a:off x="380880" y="685800"/>
            <a:ext cx="6095520" cy="342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3" name="Google Shape;183;p10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0:notes"/>
          <p:cNvSpPr txBox="1"/>
          <p:nvPr>
            <p:ph idx="12" type="sldNum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:notes"/>
          <p:cNvSpPr/>
          <p:nvPr>
            <p:ph idx="2" type="sldImg"/>
          </p:nvPr>
        </p:nvSpPr>
        <p:spPr>
          <a:xfrm>
            <a:off x="380880" y="685800"/>
            <a:ext cx="6095520" cy="342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1" name="Google Shape;191;p11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1:notes"/>
          <p:cNvSpPr txBox="1"/>
          <p:nvPr>
            <p:ph idx="12" type="sldNum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/>
          <p:nvPr>
            <p:ph idx="2" type="sldImg"/>
          </p:nvPr>
        </p:nvSpPr>
        <p:spPr>
          <a:xfrm>
            <a:off x="380880" y="685800"/>
            <a:ext cx="6095520" cy="342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6" name="Google Shape;166;p8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8:notes"/>
          <p:cNvSpPr txBox="1"/>
          <p:nvPr>
            <p:ph idx="12" type="sldNum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:notes"/>
          <p:cNvSpPr/>
          <p:nvPr>
            <p:ph idx="2" type="sldImg"/>
          </p:nvPr>
        </p:nvSpPr>
        <p:spPr>
          <a:xfrm>
            <a:off x="380880" y="685800"/>
            <a:ext cx="6095520" cy="342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4" name="Google Shape;174;p9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9:notes"/>
          <p:cNvSpPr txBox="1"/>
          <p:nvPr>
            <p:ph idx="12" type="sldNum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" type="subTitle"/>
          </p:nvPr>
        </p:nvSpPr>
        <p:spPr>
          <a:xfrm>
            <a:off x="1218960" y="1706760"/>
            <a:ext cx="507816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3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p13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>
            <a:off x="1218960" y="1706760"/>
            <a:ext cx="507816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2" type="body"/>
          </p:nvPr>
        </p:nvSpPr>
        <p:spPr>
          <a:xfrm>
            <a:off x="1218960" y="4039200"/>
            <a:ext cx="507816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22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" type="body"/>
          </p:nvPr>
        </p:nvSpPr>
        <p:spPr>
          <a:xfrm>
            <a:off x="1218960" y="1706760"/>
            <a:ext cx="247788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2" type="body"/>
          </p:nvPr>
        </p:nvSpPr>
        <p:spPr>
          <a:xfrm>
            <a:off x="3821040" y="1706760"/>
            <a:ext cx="247788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3" type="body"/>
          </p:nvPr>
        </p:nvSpPr>
        <p:spPr>
          <a:xfrm>
            <a:off x="1218960" y="4039200"/>
            <a:ext cx="247788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4" type="body"/>
          </p:nvPr>
        </p:nvSpPr>
        <p:spPr>
          <a:xfrm>
            <a:off x="3821040" y="4039200"/>
            <a:ext cx="247788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3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9" name="Google Shape;99;p23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4"/>
          <p:cNvSpPr txBox="1"/>
          <p:nvPr>
            <p:ph idx="1" type="body"/>
          </p:nvPr>
        </p:nvSpPr>
        <p:spPr>
          <a:xfrm>
            <a:off x="1218960" y="1706760"/>
            <a:ext cx="163476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4"/>
          <p:cNvSpPr txBox="1"/>
          <p:nvPr>
            <p:ph idx="2" type="body"/>
          </p:nvPr>
        </p:nvSpPr>
        <p:spPr>
          <a:xfrm>
            <a:off x="2935800" y="1706760"/>
            <a:ext cx="163476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4"/>
          <p:cNvSpPr txBox="1"/>
          <p:nvPr>
            <p:ph idx="3" type="body"/>
          </p:nvPr>
        </p:nvSpPr>
        <p:spPr>
          <a:xfrm>
            <a:off x="4652640" y="1706760"/>
            <a:ext cx="163476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4"/>
          <p:cNvSpPr txBox="1"/>
          <p:nvPr>
            <p:ph idx="4" type="body"/>
          </p:nvPr>
        </p:nvSpPr>
        <p:spPr>
          <a:xfrm>
            <a:off x="1218960" y="4039200"/>
            <a:ext cx="163476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4"/>
          <p:cNvSpPr txBox="1"/>
          <p:nvPr>
            <p:ph idx="5" type="body"/>
          </p:nvPr>
        </p:nvSpPr>
        <p:spPr>
          <a:xfrm>
            <a:off x="2935800" y="4039200"/>
            <a:ext cx="163476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4"/>
          <p:cNvSpPr txBox="1"/>
          <p:nvPr>
            <p:ph idx="6" type="body"/>
          </p:nvPr>
        </p:nvSpPr>
        <p:spPr>
          <a:xfrm>
            <a:off x="4652640" y="4039200"/>
            <a:ext cx="163476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4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4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24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14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5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" type="body"/>
          </p:nvPr>
        </p:nvSpPr>
        <p:spPr>
          <a:xfrm>
            <a:off x="1218960" y="1706760"/>
            <a:ext cx="507816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5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15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" type="body"/>
          </p:nvPr>
        </p:nvSpPr>
        <p:spPr>
          <a:xfrm>
            <a:off x="1218960" y="1706760"/>
            <a:ext cx="247788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2" type="body"/>
          </p:nvPr>
        </p:nvSpPr>
        <p:spPr>
          <a:xfrm>
            <a:off x="3821040" y="1706760"/>
            <a:ext cx="247788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" name="Google Shape;49;p16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17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8"/>
          <p:cNvSpPr txBox="1"/>
          <p:nvPr>
            <p:ph idx="1" type="subTitle"/>
          </p:nvPr>
        </p:nvSpPr>
        <p:spPr>
          <a:xfrm>
            <a:off x="1218960" y="274680"/>
            <a:ext cx="10360080" cy="5673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8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8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" name="Google Shape;59;p18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9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9"/>
          <p:cNvSpPr txBox="1"/>
          <p:nvPr>
            <p:ph idx="1" type="body"/>
          </p:nvPr>
        </p:nvSpPr>
        <p:spPr>
          <a:xfrm>
            <a:off x="1218960" y="1706760"/>
            <a:ext cx="247788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2" type="body"/>
          </p:nvPr>
        </p:nvSpPr>
        <p:spPr>
          <a:xfrm>
            <a:off x="3821040" y="1706760"/>
            <a:ext cx="247788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3" type="body"/>
          </p:nvPr>
        </p:nvSpPr>
        <p:spPr>
          <a:xfrm>
            <a:off x="1218960" y="4039200"/>
            <a:ext cx="247788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19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>
            <a:off x="1218960" y="1706760"/>
            <a:ext cx="247788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2" type="body"/>
          </p:nvPr>
        </p:nvSpPr>
        <p:spPr>
          <a:xfrm>
            <a:off x="3821040" y="1706760"/>
            <a:ext cx="247788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3" type="body"/>
          </p:nvPr>
        </p:nvSpPr>
        <p:spPr>
          <a:xfrm>
            <a:off x="3821040" y="4039200"/>
            <a:ext cx="247788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0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" name="Google Shape;75;p20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" type="body"/>
          </p:nvPr>
        </p:nvSpPr>
        <p:spPr>
          <a:xfrm>
            <a:off x="1218960" y="1706760"/>
            <a:ext cx="247788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2" type="body"/>
          </p:nvPr>
        </p:nvSpPr>
        <p:spPr>
          <a:xfrm>
            <a:off x="3821040" y="1706760"/>
            <a:ext cx="247788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3" type="body"/>
          </p:nvPr>
        </p:nvSpPr>
        <p:spPr>
          <a:xfrm>
            <a:off x="1218960" y="4039200"/>
            <a:ext cx="5078160" cy="2129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sz="120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3" name="Google Shape;83;p21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0000"/>
            </a:gs>
            <a:gs pos="85000">
              <a:srgbClr val="0E1830"/>
            </a:gs>
            <a:gs pos="100000">
              <a:srgbClr val="142141"/>
            </a:gs>
          </a:gsLst>
          <a:lin ang="36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2"/>
          <p:cNvGrpSpPr/>
          <p:nvPr/>
        </p:nvGrpSpPr>
        <p:grpSpPr>
          <a:xfrm>
            <a:off x="-15840" y="-3240"/>
            <a:ext cx="819720" cy="5229000"/>
            <a:chOff x="-15840" y="-3240"/>
            <a:chExt cx="819720" cy="5229000"/>
          </a:xfrm>
        </p:grpSpPr>
        <p:sp>
          <p:nvSpPr>
            <p:cNvPr id="11" name="Google Shape;11;p12"/>
            <p:cNvSpPr/>
            <p:nvPr/>
          </p:nvSpPr>
          <p:spPr>
            <a:xfrm>
              <a:off x="-12600" y="0"/>
              <a:ext cx="816480" cy="5225760"/>
            </a:xfrm>
            <a:custGeom>
              <a:rect b="b" l="l" r="r" t="t"/>
              <a:pathLst>
                <a:path extrusionOk="0" h="3919538" w="612775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cap="flat" cmpd="sng" w="38100">
              <a:solidFill>
                <a:srgbClr val="00737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2"/>
            <p:cNvSpPr/>
            <p:nvPr/>
          </p:nvSpPr>
          <p:spPr>
            <a:xfrm>
              <a:off x="-15840" y="0"/>
              <a:ext cx="547200" cy="4562280"/>
            </a:xfrm>
            <a:custGeom>
              <a:rect b="b" l="l" r="r" t="t"/>
              <a:pathLst>
                <a:path extrusionOk="0" h="3421856" w="410751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cap="flat" cmpd="sng" w="28575">
              <a:solidFill>
                <a:srgbClr val="00737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2"/>
            <p:cNvSpPr/>
            <p:nvPr/>
          </p:nvSpPr>
          <p:spPr>
            <a:xfrm>
              <a:off x="-9360" y="-3240"/>
              <a:ext cx="318240" cy="3968280"/>
            </a:xfrm>
            <a:custGeom>
              <a:rect b="b" l="l" r="r" t="t"/>
              <a:pathLst>
                <a:path extrusionOk="0" h="2976561" w="238919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cap="flat" cmpd="sng" w="25400">
              <a:solidFill>
                <a:srgbClr val="004D4D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" name="Google Shape;14;p12"/>
          <p:cNvGrpSpPr/>
          <p:nvPr/>
        </p:nvGrpSpPr>
        <p:grpSpPr>
          <a:xfrm>
            <a:off x="7516440" y="4145040"/>
            <a:ext cx="4686480" cy="2731680"/>
            <a:chOff x="7516440" y="4145040"/>
            <a:chExt cx="4686480" cy="2731680"/>
          </a:xfrm>
        </p:grpSpPr>
        <p:cxnSp>
          <p:nvCxnSpPr>
            <p:cNvPr id="15" name="Google Shape;15;p12"/>
            <p:cNvCxnSpPr/>
            <p:nvPr/>
          </p:nvCxnSpPr>
          <p:spPr>
            <a:xfrm flipH="1" rot="10800000">
              <a:off x="7516440" y="4145040"/>
              <a:ext cx="4686480" cy="2716560"/>
            </a:xfrm>
            <a:prstGeom prst="straightConnector1">
              <a:avLst/>
            </a:prstGeom>
            <a:noFill/>
            <a:ln cap="flat" cmpd="sng" w="38100">
              <a:solidFill>
                <a:srgbClr val="00737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" name="Google Shape;16;p12"/>
            <p:cNvCxnSpPr/>
            <p:nvPr/>
          </p:nvCxnSpPr>
          <p:spPr>
            <a:xfrm flipH="1" rot="10800000">
              <a:off x="8003880" y="4444920"/>
              <a:ext cx="4199040" cy="2431800"/>
            </a:xfrm>
            <a:prstGeom prst="straightConnector1">
              <a:avLst/>
            </a:prstGeom>
            <a:noFill/>
            <a:ln cap="flat" cmpd="sng" w="28575">
              <a:solidFill>
                <a:srgbClr val="00737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12"/>
            <p:cNvCxnSpPr/>
            <p:nvPr/>
          </p:nvCxnSpPr>
          <p:spPr>
            <a:xfrm flipH="1" rot="10800000">
              <a:off x="8515440" y="4732920"/>
              <a:ext cx="3687480" cy="2134080"/>
            </a:xfrm>
            <a:prstGeom prst="straightConnector1">
              <a:avLst/>
            </a:prstGeom>
            <a:noFill/>
            <a:ln cap="flat" cmpd="sng" w="9525">
              <a:solidFill>
                <a:srgbClr val="004D4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8" name="Google Shape;18;p12"/>
          <p:cNvGrpSpPr/>
          <p:nvPr/>
        </p:nvGrpSpPr>
        <p:grpSpPr>
          <a:xfrm>
            <a:off x="-9180" y="6057180"/>
            <a:ext cx="5498640" cy="820260"/>
            <a:chOff x="-9180" y="6057180"/>
            <a:chExt cx="5498640" cy="820260"/>
          </a:xfrm>
        </p:grpSpPr>
        <p:sp>
          <p:nvSpPr>
            <p:cNvPr id="19" name="Google Shape;19;p12"/>
            <p:cNvSpPr/>
            <p:nvPr/>
          </p:nvSpPr>
          <p:spPr>
            <a:xfrm rot="-5400000">
              <a:off x="2338200" y="3722760"/>
              <a:ext cx="816840" cy="5485680"/>
            </a:xfrm>
            <a:custGeom>
              <a:rect b="b" l="l" r="r" t="t"/>
              <a:pathLst>
                <a:path extrusionOk="0" h="4115481" w="612775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cap="flat" cmpd="sng" w="38100">
              <a:solidFill>
                <a:srgbClr val="00737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2"/>
            <p:cNvSpPr/>
            <p:nvPr/>
          </p:nvSpPr>
          <p:spPr>
            <a:xfrm rot="-5400000">
              <a:off x="2138760" y="4190400"/>
              <a:ext cx="547200" cy="4826880"/>
            </a:xfrm>
            <a:custGeom>
              <a:rect b="b" l="l" r="r" t="t"/>
              <a:pathLst>
                <a:path extrusionOk="0" h="3621427" w="410751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cap="flat" cmpd="sng" w="28575">
              <a:solidFill>
                <a:srgbClr val="00737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2"/>
            <p:cNvSpPr/>
            <p:nvPr/>
          </p:nvSpPr>
          <p:spPr>
            <a:xfrm rot="-5400000">
              <a:off x="1949040" y="4590720"/>
              <a:ext cx="321840" cy="4238280"/>
            </a:xfrm>
            <a:custGeom>
              <a:rect b="b" l="l" r="r" t="t"/>
              <a:pathLst>
                <a:path extrusionOk="0" h="3179761" w="241768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cap="flat" cmpd="sng" w="25400">
              <a:solidFill>
                <a:srgbClr val="004D4D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" name="Google Shape;22;p12"/>
          <p:cNvSpPr txBox="1"/>
          <p:nvPr>
            <p:ph type="title"/>
          </p:nvPr>
        </p:nvSpPr>
        <p:spPr>
          <a:xfrm>
            <a:off x="1625040" y="584280"/>
            <a:ext cx="8735040" cy="199980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" name="Google Shape;23;p12"/>
          <p:cNvSpPr txBox="1"/>
          <p:nvPr>
            <p:ph idx="10" type="dt"/>
          </p:nvPr>
        </p:nvSpPr>
        <p:spPr>
          <a:xfrm>
            <a:off x="1218960" y="6356520"/>
            <a:ext cx="2234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4" name="Google Shape;24;p12"/>
          <p:cNvSpPr txBox="1"/>
          <p:nvPr>
            <p:ph idx="11" type="ftr"/>
          </p:nvPr>
        </p:nvSpPr>
        <p:spPr>
          <a:xfrm>
            <a:off x="3453480" y="6356520"/>
            <a:ext cx="52815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5" name="Google Shape;25;p12"/>
          <p:cNvSpPr txBox="1"/>
          <p:nvPr>
            <p:ph idx="12" type="sldNum"/>
          </p:nvPr>
        </p:nvSpPr>
        <p:spPr>
          <a:xfrm>
            <a:off x="10563480" y="6356520"/>
            <a:ext cx="10152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825" lIns="122025" spcFirstLastPara="1" rIns="122025" wrap="square" tIns="608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2"/>
          <p:cNvSpPr txBox="1"/>
          <p:nvPr>
            <p:ph idx="1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olab.research.google.com/drive/14hWNBeno1bNJz_BXCj7LeuAzAWQTZJAb?usp=shar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14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"/>
          <p:cNvSpPr txBox="1"/>
          <p:nvPr>
            <p:ph type="title"/>
          </p:nvPr>
        </p:nvSpPr>
        <p:spPr>
          <a:xfrm>
            <a:off x="685800" y="1600200"/>
            <a:ext cx="5486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0" lang="en-US" sz="54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Recunoașterea semnelor circulație</a:t>
            </a:r>
            <a:endParaRPr b="0" sz="5400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"/>
          <p:cNvSpPr txBox="1"/>
          <p:nvPr>
            <p:ph idx="1" type="subTitle"/>
          </p:nvPr>
        </p:nvSpPr>
        <p:spPr>
          <a:xfrm>
            <a:off x="1217520" y="4235400"/>
            <a:ext cx="5002200" cy="1041120"/>
          </a:xfrm>
          <a:prstGeom prst="rect">
            <a:avLst/>
          </a:prstGeom>
          <a:noFill/>
          <a:ln>
            <a:noFill/>
          </a:ln>
        </p:spPr>
        <p:txBody>
          <a:bodyPr anchorCtr="0" anchor="t" bIns="60825" lIns="122025" spcFirstLastPara="1" rIns="122025" wrap="square" tIns="608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MIHALACHE MIHAI	</a:t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</a:pPr>
            <a:r>
              <a:rPr b="0" i="0" lang="en-US" sz="2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MITCA DUMITRU</a:t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"/>
          <p:cNvSpPr/>
          <p:nvPr/>
        </p:nvSpPr>
        <p:spPr>
          <a:xfrm>
            <a:off x="6703920" y="933480"/>
            <a:ext cx="4952520" cy="3301560"/>
          </a:xfrm>
          <a:prstGeom prst="rect">
            <a:avLst/>
          </a:prstGeom>
          <a:solidFill>
            <a:srgbClr val="009999"/>
          </a:solidFill>
          <a:ln cap="flat" cmpd="sng" w="25400">
            <a:solidFill>
              <a:srgbClr val="00717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86600" y="1114560"/>
            <a:ext cx="4114800" cy="2993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lang="en-US" sz="36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Evaluarea soluției</a:t>
            </a:r>
            <a:endParaRPr b="0" sz="3600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7" name="Google Shape;18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6480" y="2286000"/>
            <a:ext cx="4372560" cy="2918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21520" y="2292840"/>
            <a:ext cx="4372560" cy="2918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1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lang="en-US" sz="36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Concluzii</a:t>
            </a:r>
            <a:endParaRPr b="0" sz="3600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1"/>
          <p:cNvSpPr txBox="1"/>
          <p:nvPr>
            <p:ph idx="4294967295" type="body"/>
          </p:nvPr>
        </p:nvSpPr>
        <p:spPr>
          <a:xfrm>
            <a:off x="1218960" y="1706760"/>
            <a:ext cx="1028520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60825" lIns="122025" spcFirstLastPara="1" rIns="122025" wrap="square" tIns="60825">
            <a:noAutofit/>
          </a:bodyPr>
          <a:lstStyle/>
          <a:p>
            <a:pPr indent="-304920" lvl="0" marL="30492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Alegerea de a implementa segmentarea si a clasificarea separat au adus la aprofundarea a fiecarui subiect mai adanca chiar daca nu am obtinut rezultate la fel de bune cu alte metode ce folosesc doar ML.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920" lvl="0" marL="304920" marR="0" rtl="0" algn="l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US" sz="2800" u="sng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https://colab.research.google.com/drive/14hWNBeno1bNJz_BXCj7LeuAzAWQTZJAb?usp=sharing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"/>
          <p:cNvSpPr txBox="1"/>
          <p:nvPr>
            <p:ph type="title"/>
          </p:nvPr>
        </p:nvSpPr>
        <p:spPr>
          <a:xfrm>
            <a:off x="1218960" y="274680"/>
            <a:ext cx="103602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lang="en-US" sz="36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Cuprins</a:t>
            </a:r>
            <a:endParaRPr b="0" sz="3600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"/>
          <p:cNvSpPr txBox="1"/>
          <p:nvPr>
            <p:ph idx="4294967295" type="body"/>
          </p:nvPr>
        </p:nvSpPr>
        <p:spPr>
          <a:xfrm>
            <a:off x="1218960" y="1701720"/>
            <a:ext cx="10360200" cy="44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825" lIns="122025" spcFirstLastPara="1" rIns="122025" wrap="square" tIns="60825">
            <a:noAutofit/>
          </a:bodyPr>
          <a:lstStyle/>
          <a:p>
            <a:pPr indent="-304920" lvl="0" marL="30492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Context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920" lvl="0" marL="304920" marR="0" rtl="0" algn="l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Descrierea metodei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920" lvl="0" marL="304920" marR="0" rtl="0" algn="l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Evaluarea soluției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920" lvl="0" marL="304920" marR="0" rtl="0" algn="l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Concluzii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"/>
          <p:cNvSpPr txBox="1"/>
          <p:nvPr>
            <p:ph type="title"/>
          </p:nvPr>
        </p:nvSpPr>
        <p:spPr>
          <a:xfrm>
            <a:off x="1218960" y="274680"/>
            <a:ext cx="10360080" cy="56016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0" lang="en-US" sz="36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Context</a:t>
            </a:r>
            <a:endParaRPr b="0" sz="3600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collage of a road with signs&#10;&#10;Description automatically generated" id="130" name="Google Shape;13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8960" y="1233720"/>
            <a:ext cx="7432920" cy="32619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oup of road signs" id="131" name="Google Shape;13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8960" y="4827960"/>
            <a:ext cx="7062480" cy="15922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fan&#10;&#10;Description automatically generated" id="132" name="Google Shape;132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05440" y="4827960"/>
            <a:ext cx="3530880" cy="1592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lang="en-US" sz="36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Descrierea metodei</a:t>
            </a:r>
            <a:endParaRPr b="0" sz="3600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 txBox="1"/>
          <p:nvPr>
            <p:ph idx="4294967295" type="body"/>
          </p:nvPr>
        </p:nvSpPr>
        <p:spPr>
          <a:xfrm>
            <a:off x="1218960" y="1706760"/>
            <a:ext cx="1036008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60825" lIns="122025" spcFirstLastPara="1" rIns="122025" wrap="square" tIns="60825">
            <a:normAutofit/>
          </a:bodyPr>
          <a:lstStyle/>
          <a:p>
            <a:pPr indent="-304920" lvl="0" marL="30492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Pentru implementarea proiectului am ales sa implementam solutia propusa de Ahmed Hechri si Abdellattif Mtibaa in publicatia “</a:t>
            </a:r>
            <a:r>
              <a:rPr b="1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Two-stage traffic sign detection and recognition based on SVM and convolutional neural networks”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920" lvl="0" marL="304920" marR="0" rtl="0" algn="just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Metoda propune 2 pasi: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1480" lvl="1" marL="609480" marR="0" rtl="0" algn="just">
              <a:lnSpc>
                <a:spcPct val="90000"/>
              </a:lnSpc>
              <a:spcBef>
                <a:spcPts val="799"/>
              </a:spcBef>
              <a:spcAft>
                <a:spcPts val="0"/>
              </a:spcAft>
              <a:buClr>
                <a:schemeClr val="lt1"/>
              </a:buClr>
              <a:buSzPts val="192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Pasul I: Detectarea regiunii de interes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1480" lvl="1" marL="609480" marR="0" rtl="0" algn="just">
              <a:lnSpc>
                <a:spcPct val="90000"/>
              </a:lnSpc>
              <a:spcBef>
                <a:spcPts val="799"/>
              </a:spcBef>
              <a:spcAft>
                <a:spcPts val="0"/>
              </a:spcAft>
              <a:buClr>
                <a:schemeClr val="lt1"/>
              </a:buClr>
              <a:buSzPts val="192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Pasul II: Clasificarea regiunii de interes</a:t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4360" y="5582160"/>
            <a:ext cx="11334240" cy="81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lang="en-US" sz="36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Pasul I – Detectarea regiunii de interes</a:t>
            </a:r>
            <a:endParaRPr b="0" sz="3600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5"/>
          <p:cNvSpPr txBox="1"/>
          <p:nvPr>
            <p:ph idx="4294967295" type="body"/>
          </p:nvPr>
        </p:nvSpPr>
        <p:spPr>
          <a:xfrm>
            <a:off x="1218960" y="1706760"/>
            <a:ext cx="1036008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60825" lIns="122025" spcFirstLastPara="1" rIns="122025" wrap="square" tIns="60825">
            <a:normAutofit/>
          </a:bodyPr>
          <a:lstStyle/>
          <a:p>
            <a:pPr indent="-304920" lvl="0" marL="30492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Pasul I a: Prelucrarea Imaginii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1040" y="2273400"/>
            <a:ext cx="3427200" cy="2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51040" y="4566960"/>
            <a:ext cx="3427200" cy="2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09440" y="2268720"/>
            <a:ext cx="3427200" cy="2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309440" y="4566960"/>
            <a:ext cx="3427200" cy="20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lang="en-US" sz="36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Pasul I – Detectarea regiunii de interes</a:t>
            </a:r>
            <a:endParaRPr b="0" sz="3600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6"/>
          <p:cNvSpPr txBox="1"/>
          <p:nvPr>
            <p:ph idx="4294967295" type="body"/>
          </p:nvPr>
        </p:nvSpPr>
        <p:spPr>
          <a:xfrm>
            <a:off x="1218960" y="1706760"/>
            <a:ext cx="507816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60825" lIns="122025" spcFirstLastPara="1" rIns="122025" wrap="square" tIns="60825">
            <a:normAutofit/>
          </a:bodyPr>
          <a:lstStyle/>
          <a:p>
            <a:pPr indent="-304920" lvl="0" marL="30492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Pasul I b: Selectia regiunii de interes</a:t>
            </a:r>
            <a:endParaRPr b="0" i="0" sz="2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1480" lvl="1" marL="609480" marR="0" rtl="0" algn="just">
              <a:lnSpc>
                <a:spcPct val="90000"/>
              </a:lnSpc>
              <a:spcBef>
                <a:spcPts val="799"/>
              </a:spcBef>
              <a:spcAft>
                <a:spcPts val="0"/>
              </a:spcAft>
              <a:buClr>
                <a:schemeClr val="lt1"/>
              </a:buClr>
              <a:buSzPts val="1760"/>
              <a:buFont typeface="Arial"/>
              <a:buChar char="•"/>
            </a:pPr>
            <a:r>
              <a:rPr b="0" i="0" lang="en-US" sz="2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Gasim contururi cu OpenCV si le eliminam pe cele prea mici sau prea mari</a:t>
            </a:r>
            <a:endParaRPr b="0" i="0" sz="2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1480" lvl="1" marL="609480" marR="0" rtl="0" algn="just">
              <a:lnSpc>
                <a:spcPct val="90000"/>
              </a:lnSpc>
              <a:spcBef>
                <a:spcPts val="799"/>
              </a:spcBef>
              <a:spcAft>
                <a:spcPts val="0"/>
              </a:spcAft>
              <a:buClr>
                <a:schemeClr val="lt1"/>
              </a:buClr>
              <a:buSzPts val="1760"/>
              <a:buFont typeface="Arial"/>
              <a:buChar char="•"/>
            </a:pPr>
            <a:r>
              <a:rPr b="0" i="0" lang="en-US" sz="2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Apoi am antrenat un model SVM ce clasifica regiunile ca fiind: triunghi, cerc, sau altceva ce se bazeaza pe featururile HOG a unei regiuni</a:t>
            </a:r>
            <a:endParaRPr b="0" i="0" sz="2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378000" marR="0" rtl="0" algn="just">
              <a:lnSpc>
                <a:spcPct val="90000"/>
              </a:lnSpc>
              <a:spcBef>
                <a:spcPts val="799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799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screenshot of a car with a stop sign&#10;&#10;Description automatically generated" id="156" name="Google Shape;156;p6"/>
          <p:cNvPicPr preferRelativeResize="0"/>
          <p:nvPr/>
        </p:nvPicPr>
        <p:blipFill rotWithShape="1">
          <a:blip r:embed="rId3">
            <a:alphaModFix/>
          </a:blip>
          <a:srcRect b="27638" l="0" r="0" t="13748"/>
          <a:stretch/>
        </p:blipFill>
        <p:spPr>
          <a:xfrm>
            <a:off x="6500880" y="1706760"/>
            <a:ext cx="5078160" cy="4465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lang="en-US" sz="36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Pasul II – Clasificarea regiunii de interes</a:t>
            </a:r>
            <a:endParaRPr b="0" sz="3600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 txBox="1"/>
          <p:nvPr>
            <p:ph idx="4294967295" type="body"/>
          </p:nvPr>
        </p:nvSpPr>
        <p:spPr>
          <a:xfrm>
            <a:off x="1218960" y="1706760"/>
            <a:ext cx="1036008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60825" lIns="122025" spcFirstLastPara="1" rIns="122025" wrap="square" tIns="60825">
            <a:normAutofit/>
          </a:bodyPr>
          <a:lstStyle/>
          <a:p>
            <a:pPr indent="-231480" lvl="1" marL="60948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0"/>
              <a:buFont typeface="Arial"/>
              <a:buChar char="•"/>
            </a:pPr>
            <a:r>
              <a:rPr b="0" i="0" lang="en-US" sz="2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Pentru clasificarea regiunilor de interes am preluat reteaua neuronala propusa de autorii publicatiei folosite ca indrumare</a:t>
            </a:r>
            <a:endParaRPr b="0" i="0" sz="2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" name="Google Shape;16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0520" y="2971800"/>
            <a:ext cx="3057480" cy="2495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8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rm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lang="en-US" sz="36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Evaluarea soluției</a:t>
            </a:r>
            <a:endParaRPr b="0" sz="3600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8"/>
          <p:cNvSpPr txBox="1"/>
          <p:nvPr>
            <p:ph idx="4294967295" type="body"/>
          </p:nvPr>
        </p:nvSpPr>
        <p:spPr>
          <a:xfrm>
            <a:off x="1218960" y="1706760"/>
            <a:ext cx="609444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60825" lIns="122025" spcFirstLastPara="1" rIns="122025" wrap="square" tIns="60825">
            <a:normAutofit/>
          </a:bodyPr>
          <a:lstStyle/>
          <a:p>
            <a:pPr indent="-304920" lvl="0" marL="30492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Pentru pasul I am evaluat performantele ochiometric, vazand daca semnele sunt selectate sau nu, si daca apar false positives</a:t>
            </a:r>
            <a:endParaRPr b="0" i="0" sz="2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920" lvl="0" marL="304920" marR="0" rtl="0" algn="just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Pentru pasul al II lea am obtinut in antrenarea CNN o acuratete de 98% la suta in a clasifica semnele de circulatie din dataset, obtinand urmatorul confusion matrix:</a:t>
            </a:r>
            <a:endParaRPr b="0" i="0" sz="2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graph of numbers and symbols" id="171" name="Google Shape;17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07080" y="1755720"/>
            <a:ext cx="4426200" cy="3806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"/>
          <p:cNvSpPr txBox="1"/>
          <p:nvPr>
            <p:ph type="title"/>
          </p:nvPr>
        </p:nvSpPr>
        <p:spPr>
          <a:xfrm>
            <a:off x="1218960" y="274680"/>
            <a:ext cx="10360080" cy="1223640"/>
          </a:xfrm>
          <a:prstGeom prst="rect">
            <a:avLst/>
          </a:prstGeom>
          <a:noFill/>
          <a:ln>
            <a:noFill/>
          </a:ln>
        </p:spPr>
        <p:txBody>
          <a:bodyPr anchorCtr="0" anchor="b" bIns="60825" lIns="122025" spcFirstLastPara="1" rIns="122025" wrap="square" tIns="608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0" lang="en-US" sz="3600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Evaluarea soluției</a:t>
            </a:r>
            <a:endParaRPr b="0" sz="3600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9"/>
          <p:cNvSpPr txBox="1"/>
          <p:nvPr>
            <p:ph idx="4294967295" type="body"/>
          </p:nvPr>
        </p:nvSpPr>
        <p:spPr>
          <a:xfrm>
            <a:off x="1218960" y="1706760"/>
            <a:ext cx="10285200" cy="4465080"/>
          </a:xfrm>
          <a:prstGeom prst="rect">
            <a:avLst/>
          </a:prstGeom>
          <a:noFill/>
          <a:ln>
            <a:noFill/>
          </a:ln>
        </p:spPr>
        <p:txBody>
          <a:bodyPr anchorCtr="0" anchor="t" bIns="60825" lIns="122025" spcFirstLastPara="1" rIns="122025" wrap="square" tIns="60825">
            <a:normAutofit/>
          </a:bodyPr>
          <a:lstStyle/>
          <a:p>
            <a:pPr indent="-304920" lvl="0" marL="30492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combinatia celor doi pasi am obtinut urmatoarele rezultate:</a:t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3840" y="2895480"/>
            <a:ext cx="4304880" cy="2532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74160" y="2895480"/>
            <a:ext cx="4304880" cy="2532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 16x9">
  <a:themeElements>
    <a:clrScheme name="Tech_16x9">
      <a:dk1>
        <a:srgbClr val="000000"/>
      </a:dk1>
      <a:lt1>
        <a:srgbClr val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2023-12-13T06:59:36Z</dcterms:created>
  <dc:creator>Otilia Zvorișteanu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ampaign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InternalTags">
    <vt:lpwstr/>
  </property>
  <property fmtid="{D5CDD505-2E9C-101B-9397-08002B2CF9AE}" pid="6" name="LocalizationTags">
    <vt:lpwstr/>
  </property>
  <property fmtid="{D5CDD505-2E9C-101B-9397-08002B2CF9AE}" pid="7" name="Notes">
    <vt:i4>5</vt:i4>
  </property>
  <property fmtid="{D5CDD505-2E9C-101B-9397-08002B2CF9AE}" pid="8" name="PresentationFormat">
    <vt:lpwstr>Custom</vt:lpwstr>
  </property>
  <property fmtid="{D5CDD505-2E9C-101B-9397-08002B2CF9AE}" pid="9" name="ScenarioTags">
    <vt:lpwstr/>
  </property>
  <property fmtid="{D5CDD505-2E9C-101B-9397-08002B2CF9AE}" pid="10" name="Slides">
    <vt:i4>13</vt:i4>
  </property>
</Properties>
</file>